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23" r:id="rId2"/>
    <p:sldId id="259" r:id="rId3"/>
    <p:sldId id="321" r:id="rId4"/>
    <p:sldId id="296" r:id="rId5"/>
    <p:sldId id="324" r:id="rId6"/>
    <p:sldId id="330" r:id="rId7"/>
    <p:sldId id="331" r:id="rId8"/>
    <p:sldId id="329" r:id="rId9"/>
    <p:sldId id="327" r:id="rId10"/>
    <p:sldId id="326" r:id="rId11"/>
    <p:sldId id="328" r:id="rId12"/>
    <p:sldId id="297" r:id="rId13"/>
  </p:sldIdLst>
  <p:sldSz cx="12192000" cy="6858000"/>
  <p:notesSz cx="6858000" cy="9144000"/>
  <p:embeddedFontLst>
    <p:embeddedFont>
      <p:font typeface="굴림체" panose="020B0609000101010101" pitchFamily="49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Malgun Gothic" panose="020B0503020000020004" pitchFamily="34" charset="-127"/>
      <p:regular r:id="rId23"/>
      <p:bold r:id="rId24"/>
    </p:embeddedFont>
    <p:embeddedFont>
      <p:font typeface="Malgun Gothic" panose="020B0503020000020004" pitchFamily="34" charset="-127"/>
      <p:regular r:id="rId23"/>
      <p:bold r:id="rId24"/>
    </p:embeddedFont>
  </p:embeddedFontLst>
  <p:defaultTextStyle>
    <a:defPPr>
      <a:defRPr lang="ko-KR"/>
    </a:defPPr>
    <a:lvl1pPr marL="0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1pPr>
    <a:lvl2pPr marL="497696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2pPr>
    <a:lvl3pPr marL="995391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3pPr>
    <a:lvl4pPr marL="1493087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4pPr>
    <a:lvl5pPr marL="1990783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5pPr>
    <a:lvl6pPr marL="2488478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6pPr>
    <a:lvl7pPr marL="2986174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7pPr>
    <a:lvl8pPr marL="3483871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8pPr>
    <a:lvl9pPr marL="3981566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81B6"/>
    <a:srgbClr val="1D5B96"/>
    <a:srgbClr val="BF73AB"/>
    <a:srgbClr val="0092ED"/>
    <a:srgbClr val="91427D"/>
    <a:srgbClr val="A43F7B"/>
    <a:srgbClr val="FE0450"/>
    <a:srgbClr val="9AB037"/>
    <a:srgbClr val="C32583"/>
    <a:srgbClr val="FF6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5E85AD-952C-4938-A402-09CEB1E8E49B}" v="203" dt="2023-03-04T10:53:00.060"/>
    <p1510:client id="{720F488E-182C-4A6E-9F75-B7A146517D50}" v="1211" dt="2023-03-03T17:38:52.324"/>
    <p1510:client id="{F72FBA2F-D43E-46B6-AC79-EF2C882AADB9}" v="82" dt="2023-03-04T13:21:36.160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8376" autoAdjust="0"/>
    <p:restoredTop sz="94792" autoAdjust="0"/>
  </p:normalViewPr>
  <p:slideViewPr>
    <p:cSldViewPr>
      <p:cViewPr varScale="1">
        <p:scale>
          <a:sx n="110" d="100"/>
          <a:sy n="110" d="100"/>
        </p:scale>
        <p:origin x="1014" y="108"/>
      </p:cViewPr>
      <p:guideLst>
        <p:guide orient="horz" pos="2160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2023-03-04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696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391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087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0783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8478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6174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3871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1566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4958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6600056" y="2132856"/>
            <a:ext cx="4752528" cy="230425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60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62593" y="254168"/>
            <a:ext cx="8175943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6088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62593" y="1413243"/>
            <a:ext cx="11522779" cy="4823421"/>
          </a:xfrm>
        </p:spPr>
        <p:txBody>
          <a:bodyPr>
            <a:normAutofit/>
          </a:bodyPr>
          <a:lstStyle>
            <a:lvl1pPr algn="l">
              <a:buNone/>
              <a:defRPr sz="2001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1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1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1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1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62593" y="117400"/>
            <a:ext cx="8785736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6088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D5B96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62592" y="1413243"/>
            <a:ext cx="11522780" cy="4823421"/>
          </a:xfrm>
        </p:spPr>
        <p:txBody>
          <a:bodyPr>
            <a:normAutofit/>
          </a:bodyPr>
          <a:lstStyle>
            <a:lvl1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5809410" y="1659280"/>
            <a:ext cx="5894481" cy="237571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60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7"/>
            <a:ext cx="10972800" cy="79690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1" y="6429400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2" y="6429400"/>
            <a:ext cx="3860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1" y="6429400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6088" rtl="0" eaLnBrk="1" latinLnBrk="1" hangingPunct="1">
        <a:spcBef>
          <a:spcPct val="0"/>
        </a:spcBef>
        <a:buNone/>
        <a:defRPr lang="ko-KR" altLang="en-US" sz="3802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533" indent="-373533" algn="l" defTabSz="996088" rtl="0" eaLnBrk="1" latinLnBrk="1" hangingPunct="1">
        <a:spcBef>
          <a:spcPct val="20000"/>
        </a:spcBef>
        <a:buFont typeface="Arial" pitchFamily="34" charset="0"/>
        <a:buChar char="•"/>
        <a:defRPr lang="ko-KR" altLang="en-US" sz="2701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9322" indent="-311277" algn="l" defTabSz="996088" rtl="0" eaLnBrk="1" latinLnBrk="1" hangingPunct="1">
        <a:spcBef>
          <a:spcPct val="20000"/>
        </a:spcBef>
        <a:buFont typeface="Arial" pitchFamily="34" charset="0"/>
        <a:buChar char="–"/>
        <a:defRPr lang="ko-KR" altLang="en-US" sz="2001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5111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lang="ko-KR" altLang="en-US" sz="2001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3155" indent="-249023" algn="l" defTabSz="996088" rtl="0" eaLnBrk="1" latinLnBrk="1" hangingPunct="1">
        <a:spcBef>
          <a:spcPct val="20000"/>
        </a:spcBef>
        <a:buFont typeface="Arial" pitchFamily="34" charset="0"/>
        <a:buChar char="–"/>
        <a:defRPr lang="ko-KR" altLang="en-US" sz="2001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1199" indent="-249023" algn="l" defTabSz="996088" rtl="0" eaLnBrk="1" latinLnBrk="1" hangingPunct="1">
        <a:spcBef>
          <a:spcPct val="20000"/>
        </a:spcBef>
        <a:buFont typeface="Arial" pitchFamily="34" charset="0"/>
        <a:buChar char="»"/>
        <a:defRPr lang="ko-KR" altLang="en-US" sz="200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9243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sz="2201" kern="1200">
          <a:solidFill>
            <a:schemeClr val="tx1"/>
          </a:solidFill>
          <a:latin typeface="+mn-lt"/>
          <a:ea typeface="+mn-ea"/>
          <a:cs typeface="+mn-cs"/>
        </a:defRPr>
      </a:lvl6pPr>
      <a:lvl7pPr marL="3237287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sz="2201" kern="1200">
          <a:solidFill>
            <a:schemeClr val="tx1"/>
          </a:solidFill>
          <a:latin typeface="+mn-lt"/>
          <a:ea typeface="+mn-ea"/>
          <a:cs typeface="+mn-cs"/>
        </a:defRPr>
      </a:lvl7pPr>
      <a:lvl8pPr marL="3735332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sz="2201" kern="1200">
          <a:solidFill>
            <a:schemeClr val="tx1"/>
          </a:solidFill>
          <a:latin typeface="+mn-lt"/>
          <a:ea typeface="+mn-ea"/>
          <a:cs typeface="+mn-cs"/>
        </a:defRPr>
      </a:lvl8pPr>
      <a:lvl9pPr marL="4233376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sz="22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1pPr>
      <a:lvl2pPr marL="498044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2pPr>
      <a:lvl3pPr marL="996088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3pPr>
      <a:lvl4pPr marL="1494132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4pPr>
      <a:lvl5pPr marL="1992177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5pPr>
      <a:lvl6pPr marL="2490221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2988265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486310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3984354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6213535" y="2132856"/>
            <a:ext cx="5348875" cy="2326342"/>
          </a:xfrm>
        </p:spPr>
        <p:txBody>
          <a:bodyPr/>
          <a:lstStyle/>
          <a:p>
            <a:r>
              <a:rPr lang="en-US" altLang="ko-KR" b="1">
                <a:ea typeface="맑은 고딕"/>
              </a:rPr>
              <a:t>CUSTOMER</a:t>
            </a:r>
            <a:br>
              <a:rPr lang="en-US" altLang="ko-KR" dirty="0"/>
            </a:br>
            <a:r>
              <a:rPr lang="en-US" altLang="ko-KR" b="1">
                <a:ea typeface="맑은 고딕"/>
              </a:rPr>
              <a:t>SEGMENTATION</a:t>
            </a:r>
            <a:endParaRPr lang="ko-KR" altLang="en-US" b="1">
              <a:ea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960096" y="4005064"/>
            <a:ext cx="3907812" cy="3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608" tIns="49804" rIns="99608" bIns="49804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147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dirty="0">
                <a:solidFill>
                  <a:srgbClr val="BF73AB"/>
                </a:solidFill>
                <a:latin typeface="+mj-lt"/>
                <a:ea typeface="맑은 고딕"/>
                <a:cs typeface="굴림" pitchFamily="50" charset="-127"/>
              </a:rPr>
              <a:t>Capstone Project on Domain-BFSI</a:t>
            </a:r>
            <a:endParaRPr lang="en-US" altLang="ko-KR" sz="1400">
              <a:solidFill>
                <a:srgbClr val="BF73AB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630" y="1270473"/>
            <a:ext cx="752746" cy="53592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 flipH="1">
            <a:off x="13670742" y="486020"/>
            <a:ext cx="60173" cy="623836"/>
            <a:chOff x="-4035963" y="6047630"/>
            <a:chExt cx="10799226" cy="455602"/>
          </a:xfrm>
        </p:grpSpPr>
        <p:sp>
          <p:nvSpPr>
            <p:cNvPr id="13" name="AutoShape 3"/>
            <p:cNvSpPr>
              <a:spLocks noChangeAspect="1" noChangeArrowheads="1" noTextEdit="1"/>
            </p:cNvSpPr>
            <p:nvPr/>
          </p:nvSpPr>
          <p:spPr bwMode="auto">
            <a:xfrm flipH="1">
              <a:off x="5950200" y="6047630"/>
              <a:ext cx="429071" cy="239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1"/>
            <p:cNvSpPr>
              <a:spLocks noEditPoints="1"/>
            </p:cNvSpPr>
            <p:nvPr/>
          </p:nvSpPr>
          <p:spPr bwMode="auto">
            <a:xfrm>
              <a:off x="-4035963" y="6050712"/>
              <a:ext cx="79124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D0FC90-8728-C6D9-39F0-AC2D35C9308B}"/>
              </a:ext>
            </a:extLst>
          </p:cNvPr>
          <p:cNvSpPr txBox="1"/>
          <p:nvPr/>
        </p:nvSpPr>
        <p:spPr>
          <a:xfrm>
            <a:off x="9216838" y="5922309"/>
            <a:ext cx="2743200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950" dirty="0">
                <a:solidFill>
                  <a:schemeClr val="bg1"/>
                </a:solidFill>
                <a:latin typeface="Malgun Gothic"/>
                <a:cs typeface="Calibri Light"/>
              </a:rPr>
              <a:t>By- Mohit Sinch</a:t>
            </a:r>
            <a:endParaRPr lang="en-US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90042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C48D-E5A5-BA22-B6B2-FF458F76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맑은 고딕"/>
                <a:cs typeface="Calibri"/>
              </a:rPr>
              <a:t>Conclusion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080EF-44BA-0227-6645-D4866C923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680" y="3015684"/>
            <a:ext cx="10940074" cy="1035834"/>
          </a:xfrm>
        </p:spPr>
        <p:txBody>
          <a:bodyPr vert="horz" lIns="99569" tIns="49785" rIns="99569" bIns="49785" rtlCol="0" anchor="t">
            <a:noAutofit/>
          </a:bodyPr>
          <a:lstStyle/>
          <a:p>
            <a:pPr marL="373380" indent="-373380" algn="ctr"/>
            <a:r>
              <a:rPr lang="en-US" sz="2400" b="1" i="0" dirty="0">
                <a:ea typeface="+mj-lt"/>
                <a:cs typeface="+mj-lt"/>
              </a:rPr>
              <a:t>From these model, we can choose the most well segmented model, that is k-means. We use the clusters from the that model to analyze the dataset.</a:t>
            </a:r>
            <a:endParaRPr lang="en-US" sz="24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2011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5FF9B-B904-42BF-C07E-ED977EC2C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맑은 고딕"/>
                <a:cs typeface="Calibri"/>
              </a:rPr>
              <a:t>Dashboard:</a:t>
            </a:r>
            <a:endParaRPr lang="en-US"/>
          </a:p>
        </p:txBody>
      </p:sp>
      <p:pic>
        <p:nvPicPr>
          <p:cNvPr id="8" name="Picture 8" descr="Graphical user interface, chart, application, pie chart&#10;&#10;Description automatically generated">
            <a:extLst>
              <a:ext uri="{FF2B5EF4-FFF2-40B4-BE49-F238E27FC236}">
                <a16:creationId xmlns:a16="http://schemas.microsoft.com/office/drawing/2014/main" id="{8227525C-09B2-6854-99D7-08B370404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399" y="1413243"/>
            <a:ext cx="8585165" cy="4823421"/>
          </a:xfrm>
        </p:spPr>
      </p:pic>
    </p:spTree>
    <p:extLst>
      <p:ext uri="{BB962C8B-B14F-4D97-AF65-F5344CB8AC3E}">
        <p14:creationId xmlns:p14="http://schemas.microsoft.com/office/powerpoint/2010/main" val="1974227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8266737" y="1700808"/>
            <a:ext cx="3441549" cy="2317720"/>
          </a:xfrm>
        </p:spPr>
        <p:txBody>
          <a:bodyPr/>
          <a:lstStyle/>
          <a:p>
            <a:pPr algn="r"/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/>
              <a:t>YOU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7754" y="822987"/>
            <a:ext cx="2591243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endParaRPr lang="en-US" altLang="ko-KR" sz="30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Calibri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815462B-297F-162A-456D-3614AEA5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맑은 고딕"/>
                <a:cs typeface="Calibri"/>
              </a:rPr>
              <a:t>Objective of project</a:t>
            </a:r>
            <a:endParaRPr lang="en-US">
              <a:cs typeface="Calibri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ADFF139-BF34-189C-A71C-3884AB537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92" y="1581331"/>
            <a:ext cx="11444338" cy="1965921"/>
          </a:xfrm>
        </p:spPr>
        <p:txBody>
          <a:bodyPr vert="horz" lIns="99569" tIns="49785" rIns="99569" bIns="49785" rtlCol="0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>
                <a:ea typeface="맑은 고딕"/>
                <a:cs typeface="Calibri"/>
              </a:rPr>
              <a:t>The objective of this project is to create a customer segmentation with similar type of data.</a:t>
            </a:r>
            <a:endParaRPr lang="en-US" sz="1800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ea typeface="맑은 고딕"/>
                <a:cs typeface="Calibri"/>
              </a:rPr>
              <a:t>The columns that are available in the given data set are as follows.</a:t>
            </a:r>
          </a:p>
          <a:p>
            <a:pPr marL="342900" indent="-342900"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 marL="373380" indent="-373380">
              <a:buFont typeface="Arial"/>
              <a:buChar char="•"/>
            </a:pPr>
            <a:r>
              <a:rPr lang="en-US" sz="1800" i="0" dirty="0">
                <a:ea typeface="+mj-lt"/>
                <a:cs typeface="+mj-lt"/>
              </a:rPr>
              <a:t>Age (numeric)</a:t>
            </a:r>
            <a:endParaRPr lang="en-US" sz="1800" dirty="0">
              <a:cs typeface="Calibri"/>
            </a:endParaRPr>
          </a:p>
          <a:p>
            <a:pPr marL="373380" indent="-373380">
              <a:buFont typeface="Arial"/>
              <a:buChar char="•"/>
            </a:pPr>
            <a:r>
              <a:rPr lang="en-US" sz="1800" i="0" dirty="0">
                <a:ea typeface="+mj-lt"/>
                <a:cs typeface="+mj-lt"/>
              </a:rPr>
              <a:t>Sex (text: male, female)</a:t>
            </a:r>
            <a:endParaRPr lang="en-US" sz="1800" dirty="0">
              <a:cs typeface="Calibri"/>
            </a:endParaRPr>
          </a:p>
          <a:p>
            <a:pPr marL="373380" indent="-373380">
              <a:buFont typeface="Arial"/>
              <a:buChar char="•"/>
            </a:pPr>
            <a:r>
              <a:rPr lang="en-US" sz="1800" i="0" dirty="0">
                <a:ea typeface="+mj-lt"/>
                <a:cs typeface="+mj-lt"/>
              </a:rPr>
              <a:t>Job (numeric: 0 - unskilled and non-resident, 1 - unskilled and resident, 2 -</a:t>
            </a:r>
            <a:endParaRPr lang="en-US" sz="1800" dirty="0">
              <a:cs typeface="Calibri"/>
            </a:endParaRPr>
          </a:p>
          <a:p>
            <a:pPr marL="373380" indent="-373380">
              <a:buFont typeface="Arial"/>
              <a:buChar char="•"/>
            </a:pPr>
            <a:r>
              <a:rPr lang="en-US" sz="1800" i="0" dirty="0">
                <a:ea typeface="+mj-lt"/>
                <a:cs typeface="+mj-lt"/>
              </a:rPr>
              <a:t>skilled, 3 - highly skilled)</a:t>
            </a:r>
            <a:endParaRPr lang="en-US" sz="1800" dirty="0">
              <a:cs typeface="Calibri"/>
            </a:endParaRPr>
          </a:p>
          <a:p>
            <a:pPr marL="373380" indent="-373380">
              <a:buFont typeface="Arial"/>
              <a:buChar char="•"/>
            </a:pPr>
            <a:r>
              <a:rPr lang="en-US" sz="1800" i="0" dirty="0">
                <a:ea typeface="+mj-lt"/>
                <a:cs typeface="+mj-lt"/>
              </a:rPr>
              <a:t>Housing (text: own, rent, or free)</a:t>
            </a:r>
            <a:endParaRPr lang="en-US" sz="1800" dirty="0">
              <a:cs typeface="Calibri"/>
            </a:endParaRPr>
          </a:p>
          <a:p>
            <a:pPr marL="373380" indent="-373380">
              <a:buFont typeface="Arial"/>
              <a:buChar char="•"/>
            </a:pPr>
            <a:r>
              <a:rPr lang="en-US" sz="1800" i="0" dirty="0">
                <a:ea typeface="+mj-lt"/>
                <a:cs typeface="+mj-lt"/>
              </a:rPr>
              <a:t>Saving accounts (text - little, moderate, quite rich, rich)</a:t>
            </a:r>
            <a:endParaRPr lang="en-US" sz="1800" dirty="0">
              <a:cs typeface="Calibri"/>
            </a:endParaRPr>
          </a:p>
          <a:p>
            <a:pPr marL="373380" indent="-373380">
              <a:buFont typeface="Arial"/>
              <a:buChar char="•"/>
            </a:pPr>
            <a:r>
              <a:rPr lang="en-US" sz="1800" i="0" dirty="0">
                <a:ea typeface="+mj-lt"/>
                <a:cs typeface="+mj-lt"/>
              </a:rPr>
              <a:t>Checking account (numeric, in DM - Deutsch Mark)</a:t>
            </a:r>
            <a:endParaRPr lang="en-US" sz="1800" dirty="0">
              <a:cs typeface="Calibri"/>
            </a:endParaRPr>
          </a:p>
          <a:p>
            <a:pPr marL="373380" indent="-373380">
              <a:buFont typeface="Arial"/>
              <a:buChar char="•"/>
            </a:pPr>
            <a:r>
              <a:rPr lang="en-US" sz="1800" i="0" dirty="0">
                <a:ea typeface="+mj-lt"/>
                <a:cs typeface="+mj-lt"/>
              </a:rPr>
              <a:t>Credit amount (numeric, in DM)</a:t>
            </a:r>
            <a:endParaRPr lang="en-US" sz="1800" dirty="0">
              <a:cs typeface="Calibri"/>
            </a:endParaRPr>
          </a:p>
          <a:p>
            <a:pPr marL="373380" indent="-373380">
              <a:buFont typeface="Arial"/>
              <a:buChar char="•"/>
            </a:pPr>
            <a:r>
              <a:rPr lang="en-US" sz="1800" i="0" dirty="0">
                <a:ea typeface="+mj-lt"/>
                <a:cs typeface="+mj-lt"/>
              </a:rPr>
              <a:t>Duration (numeric, in month)</a:t>
            </a:r>
            <a:endParaRPr lang="en-US" sz="1800" dirty="0">
              <a:cs typeface="Calibri"/>
            </a:endParaRPr>
          </a:p>
          <a:p>
            <a:pPr marL="373380" indent="-373380">
              <a:buFont typeface="Arial"/>
              <a:buChar char="•"/>
            </a:pPr>
            <a:r>
              <a:rPr lang="en-US" sz="1800" i="0" dirty="0">
                <a:ea typeface="+mj-lt"/>
                <a:cs typeface="+mj-lt"/>
              </a:rPr>
              <a:t>Purpose (text: car, furniture/equipment, radio/TV, domestic appliances, repairs,</a:t>
            </a:r>
            <a:endParaRPr lang="en-US" sz="1800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800" i="0" dirty="0">
                <a:ea typeface="+mj-lt"/>
                <a:cs typeface="+mj-lt"/>
              </a:rPr>
              <a:t>education, business, vacation/others)</a:t>
            </a:r>
            <a:endParaRPr lang="en-US" sz="1800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1800" dirty="0"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Data Visualization </a:t>
            </a:r>
            <a:endParaRPr lang="en-US" altLang="ko-KR"/>
          </a:p>
        </p:txBody>
      </p:sp>
      <p:pic>
        <p:nvPicPr>
          <p:cNvPr id="44" name="Picture 44" descr="A picture containing logo&#10;&#10;Description automatically generated">
            <a:extLst>
              <a:ext uri="{FF2B5EF4-FFF2-40B4-BE49-F238E27FC236}">
                <a16:creationId xmlns:a16="http://schemas.microsoft.com/office/drawing/2014/main" id="{518C5018-1005-1050-2582-F90D9C045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7511" y="1840561"/>
            <a:ext cx="5568816" cy="4370158"/>
          </a:xfr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2FD142-9E34-06E9-CDA3-3F0ACC7790BD}"/>
              </a:ext>
            </a:extLst>
          </p:cNvPr>
          <p:cNvSpPr txBox="1"/>
          <p:nvPr/>
        </p:nvSpPr>
        <p:spPr>
          <a:xfrm>
            <a:off x="158337" y="1345596"/>
            <a:ext cx="580901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Calibri Light"/>
              </a:rPr>
              <a:t>The purpose of Data visualization is to make data more readable and understandable for the viewer.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BAEB5A-8E3F-F361-CE3B-BF4D097A8E0E}"/>
              </a:ext>
            </a:extLst>
          </p:cNvPr>
          <p:cNvSpPr txBox="1"/>
          <p:nvPr/>
        </p:nvSpPr>
        <p:spPr>
          <a:xfrm>
            <a:off x="204507" y="2524125"/>
            <a:ext cx="5457263" cy="27930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50" dirty="0">
                <a:latin typeface="Inter"/>
                <a:ea typeface="Inter"/>
                <a:cs typeface="Inter"/>
              </a:rPr>
              <a:t>Above are the bar plot of all the categorical feature. From the bar plot above, we can get some insight. That are:</a:t>
            </a:r>
          </a:p>
          <a:p>
            <a:pPr>
              <a:buAutoNum type="arabicPeriod"/>
            </a:pPr>
            <a:r>
              <a:rPr lang="en-US" sz="1950" dirty="0">
                <a:latin typeface="Inter"/>
                <a:ea typeface="Inter"/>
                <a:cs typeface="Inter"/>
              </a:rPr>
              <a:t>The amount of men are greater than women</a:t>
            </a:r>
          </a:p>
          <a:p>
            <a:pPr>
              <a:buAutoNum type="arabicPeriod"/>
            </a:pPr>
            <a:r>
              <a:rPr lang="en-US" sz="1950" dirty="0">
                <a:latin typeface="Inter"/>
                <a:ea typeface="Inter"/>
                <a:cs typeface="Inter"/>
              </a:rPr>
              <a:t>Most of the customer are skilled on their job</a:t>
            </a:r>
          </a:p>
          <a:p>
            <a:pPr>
              <a:buAutoNum type="arabicPeriod"/>
            </a:pPr>
            <a:r>
              <a:rPr lang="en-US" sz="1950" dirty="0">
                <a:latin typeface="Inter"/>
                <a:ea typeface="Inter"/>
                <a:cs typeface="Inter"/>
              </a:rPr>
              <a:t>Most of the customer have their own house</a:t>
            </a:r>
          </a:p>
          <a:p>
            <a:pPr>
              <a:buAutoNum type="arabicPeriod"/>
            </a:pPr>
            <a:r>
              <a:rPr lang="en-US" sz="1950" dirty="0">
                <a:latin typeface="Inter"/>
                <a:ea typeface="Inter"/>
                <a:cs typeface="Inter"/>
              </a:rPr>
              <a:t>Most of the customer have little saving account</a:t>
            </a:r>
          </a:p>
          <a:p>
            <a:pPr>
              <a:buAutoNum type="arabicPeriod"/>
            </a:pPr>
            <a:r>
              <a:rPr lang="en-US" sz="1950" dirty="0">
                <a:latin typeface="Inter"/>
                <a:ea typeface="Inter"/>
                <a:cs typeface="Inter"/>
              </a:rPr>
              <a:t>Most of the customer have little checking account</a:t>
            </a:r>
          </a:p>
          <a:p>
            <a:pPr>
              <a:buAutoNum type="arabicPeriod"/>
            </a:pPr>
            <a:r>
              <a:rPr lang="en-US" sz="1950" dirty="0">
                <a:latin typeface="Inter"/>
                <a:ea typeface="Inter"/>
                <a:cs typeface="Inter"/>
              </a:rPr>
              <a:t>Most of the customer use credit for car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4652" y="453576"/>
            <a:ext cx="8785736" cy="798568"/>
          </a:xfrm>
        </p:spPr>
        <p:txBody>
          <a:bodyPr/>
          <a:lstStyle/>
          <a:p>
            <a:r>
              <a:rPr lang="en-US">
                <a:cs typeface="Calibri"/>
              </a:rPr>
              <a:t>Data Visualization </a:t>
            </a:r>
            <a:endParaRPr lang="en-US" b="0">
              <a:ea typeface="+mj-lt"/>
              <a:cs typeface="+mj-lt"/>
            </a:endParaRPr>
          </a:p>
          <a:p>
            <a:endParaRPr lang="en-US" altLang="ko-KR">
              <a:cs typeface="Calibri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3384679" y="1614947"/>
            <a:ext cx="877192" cy="1315982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D2478CBD-56DC-6907-2B84-62518A85E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724" y="1300377"/>
            <a:ext cx="5141258" cy="5344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152794-7028-0F60-D51C-8E5C6E64113E}"/>
              </a:ext>
            </a:extLst>
          </p:cNvPr>
          <p:cNvSpPr txBox="1"/>
          <p:nvPr/>
        </p:nvSpPr>
        <p:spPr>
          <a:xfrm>
            <a:off x="543484" y="2938742"/>
            <a:ext cx="571275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latin typeface="Inter"/>
                <a:ea typeface="Inter"/>
                <a:cs typeface="Inter"/>
              </a:rPr>
              <a:t>From the heatmap we can see that the best correlation is between credit amount and duration. But so far we will still use all the numeric features for the clustering.</a:t>
            </a:r>
            <a:endParaRPr lang="en-US" sz="2400" b="1">
              <a:cs typeface="Calibri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23A0C-6AE9-F158-D0D2-86B79EF2A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46" y="453576"/>
            <a:ext cx="8785736" cy="798568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Data Visualization </a:t>
            </a:r>
            <a:endParaRPr lang="en-US" b="0">
              <a:ea typeface="+mj-lt"/>
              <a:cs typeface="+mj-lt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4044F8B-7DB6-98F4-CEE4-824F924F5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0601" y="1592537"/>
            <a:ext cx="6520054" cy="44760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71CA7E-2125-1480-BA5D-4B0828F9DCDD}"/>
              </a:ext>
            </a:extLst>
          </p:cNvPr>
          <p:cNvSpPr txBox="1"/>
          <p:nvPr/>
        </p:nvSpPr>
        <p:spPr>
          <a:xfrm>
            <a:off x="465044" y="3140448"/>
            <a:ext cx="469302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Inter"/>
                <a:ea typeface="Inter"/>
                <a:cs typeface="Inter"/>
              </a:rPr>
              <a:t>From the figures we can see that there are still some outliers on the numerical features.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10360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C9AA4-90DE-0F37-30E8-4A8D5AF73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맑은 고딕"/>
                <a:cs typeface="Calibri"/>
              </a:rPr>
              <a:t>Right skewed data</a:t>
            </a:r>
            <a:endParaRPr lang="en-US"/>
          </a:p>
        </p:txBody>
      </p:sp>
      <p:pic>
        <p:nvPicPr>
          <p:cNvPr id="4" name="Picture 4" descr="A picture containing text, screen&#10;&#10;Description automatically generated">
            <a:extLst>
              <a:ext uri="{FF2B5EF4-FFF2-40B4-BE49-F238E27FC236}">
                <a16:creationId xmlns:a16="http://schemas.microsoft.com/office/drawing/2014/main" id="{B38358E9-22F5-03B0-E597-63D3B4139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2271" y="1413243"/>
            <a:ext cx="4823421" cy="4823421"/>
          </a:xfrm>
        </p:spPr>
      </p:pic>
    </p:spTree>
    <p:extLst>
      <p:ext uri="{BB962C8B-B14F-4D97-AF65-F5344CB8AC3E}">
        <p14:creationId xmlns:p14="http://schemas.microsoft.com/office/powerpoint/2010/main" val="3554515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97C8C-D5A9-DA4D-3417-B1933466F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맑은 고딕"/>
                <a:cs typeface="Calibri"/>
              </a:rPr>
              <a:t>logarithmic Transformation</a:t>
            </a:r>
            <a:endParaRPr lang="en-US"/>
          </a:p>
        </p:txBody>
      </p:sp>
      <p:pic>
        <p:nvPicPr>
          <p:cNvPr id="4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0F3CFC1B-B060-38D7-2FA1-D58EC93F8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2549" y="1413243"/>
            <a:ext cx="4882865" cy="4823421"/>
          </a:xfrm>
        </p:spPr>
      </p:pic>
    </p:spTree>
    <p:extLst>
      <p:ext uri="{BB962C8B-B14F-4D97-AF65-F5344CB8AC3E}">
        <p14:creationId xmlns:p14="http://schemas.microsoft.com/office/powerpoint/2010/main" val="3238009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38522-53C8-D8FC-B5DA-89373CA0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맑은 고딕"/>
                <a:cs typeface="Calibri"/>
              </a:rPr>
              <a:t>Elbow Method</a:t>
            </a:r>
            <a:endParaRPr lang="en-US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764D445-07F4-5D08-9022-0B380217B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519" y="2239041"/>
            <a:ext cx="11210925" cy="31718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40A944-ECB4-56E2-AE81-CA23BECF7F6C}"/>
              </a:ext>
            </a:extLst>
          </p:cNvPr>
          <p:cNvSpPr txBox="1"/>
          <p:nvPr/>
        </p:nvSpPr>
        <p:spPr>
          <a:xfrm>
            <a:off x="1300369" y="5645978"/>
            <a:ext cx="9457634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50" dirty="0">
                <a:ea typeface="+mn-lt"/>
                <a:cs typeface="+mn-lt"/>
              </a:rPr>
              <a:t>From the figure above we can see that the most optimal values are 3. So we choose 3 as the k values of the k-means model.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2473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4A76-0B9F-6471-7ABB-3CD37E12E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38" y="560947"/>
            <a:ext cx="8175943" cy="798568"/>
          </a:xfrm>
        </p:spPr>
        <p:txBody>
          <a:bodyPr/>
          <a:lstStyle/>
          <a:p>
            <a:r>
              <a:rPr lang="en-US">
                <a:cs typeface="Calibri"/>
              </a:rPr>
              <a:t>K-Means Clustering</a:t>
            </a:r>
            <a:endParaRPr lang="en-US" b="0">
              <a:ea typeface="+mj-lt"/>
              <a:cs typeface="+mj-lt"/>
            </a:endParaRPr>
          </a:p>
          <a:p>
            <a:endParaRPr lang="en-US">
              <a:cs typeface="Calibri"/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93BE49F-68D1-71FD-5075-F163937849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100352"/>
              </p:ext>
            </p:extLst>
          </p:nvPr>
        </p:nvGraphicFramePr>
        <p:xfrm>
          <a:off x="257298" y="2869870"/>
          <a:ext cx="6117860" cy="2525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572">
                  <a:extLst>
                    <a:ext uri="{9D8B030D-6E8A-4147-A177-3AD203B41FA5}">
                      <a16:colId xmlns:a16="http://schemas.microsoft.com/office/drawing/2014/main" val="3588683494"/>
                    </a:ext>
                  </a:extLst>
                </a:gridCol>
                <a:gridCol w="1223572">
                  <a:extLst>
                    <a:ext uri="{9D8B030D-6E8A-4147-A177-3AD203B41FA5}">
                      <a16:colId xmlns:a16="http://schemas.microsoft.com/office/drawing/2014/main" val="3793875574"/>
                    </a:ext>
                  </a:extLst>
                </a:gridCol>
                <a:gridCol w="1223572">
                  <a:extLst>
                    <a:ext uri="{9D8B030D-6E8A-4147-A177-3AD203B41FA5}">
                      <a16:colId xmlns:a16="http://schemas.microsoft.com/office/drawing/2014/main" val="274830775"/>
                    </a:ext>
                  </a:extLst>
                </a:gridCol>
                <a:gridCol w="1223572">
                  <a:extLst>
                    <a:ext uri="{9D8B030D-6E8A-4147-A177-3AD203B41FA5}">
                      <a16:colId xmlns:a16="http://schemas.microsoft.com/office/drawing/2014/main" val="3260843740"/>
                    </a:ext>
                  </a:extLst>
                </a:gridCol>
                <a:gridCol w="1223572">
                  <a:extLst>
                    <a:ext uri="{9D8B030D-6E8A-4147-A177-3AD203B41FA5}">
                      <a16:colId xmlns:a16="http://schemas.microsoft.com/office/drawing/2014/main" val="981085108"/>
                    </a:ext>
                  </a:extLst>
                </a:gridCol>
              </a:tblGrid>
              <a:tr h="1335974"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u="none" strike="noStrike" dirty="0">
                          <a:effectLst/>
                        </a:rPr>
                        <a:t>​</a:t>
                      </a:r>
                    </a:p>
                    <a:p>
                      <a:pPr algn="l" rtl="0" fontAlgn="base"/>
                      <a:r>
                        <a:rPr lang="en-US" u="none" strike="noStrike" dirty="0">
                          <a:effectLst/>
                        </a:rPr>
                        <a:t>Cluster</a:t>
                      </a:r>
                      <a:r>
                        <a:rPr lang="en-US" dirty="0">
                          <a:effectLst/>
                        </a:rPr>
                        <a:t>​</a:t>
                      </a:r>
                    </a:p>
                    <a:p>
                      <a:pPr algn="l" rtl="0" fontAlgn="base"/>
                      <a:r>
                        <a:rPr lang="en-US" dirty="0">
                          <a:effectLst/>
                        </a:rPr>
                        <a:t>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u="none" strike="noStrike" dirty="0">
                          <a:effectLst/>
                        </a:rPr>
                        <a:t>​</a:t>
                      </a:r>
                      <a:br>
                        <a:rPr lang="en-US" u="none" strike="noStrike" dirty="0">
                          <a:effectLst/>
                        </a:rPr>
                      </a:br>
                      <a:r>
                        <a:rPr lang="en-US" u="none" strike="noStrike" dirty="0">
                          <a:effectLst/>
                        </a:rPr>
                        <a:t>Credit amount​</a:t>
                      </a:r>
                    </a:p>
                    <a:p>
                      <a:pPr algn="l" rtl="0" fontAlgn="base"/>
                      <a:r>
                        <a:rPr lang="en-US" dirty="0">
                          <a:effectLst/>
                        </a:rPr>
                        <a:t>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u="none" strike="noStrike" dirty="0">
                          <a:effectLst/>
                        </a:rPr>
                        <a:t>Age</a:t>
                      </a:r>
                      <a:r>
                        <a:rPr lang="en-US" dirty="0">
                          <a:effectLst/>
                        </a:rPr>
                        <a:t>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u="none" strike="noStrike" dirty="0">
                          <a:effectLst/>
                        </a:rPr>
                        <a:t>Duration</a:t>
                      </a:r>
                      <a:r>
                        <a:rPr lang="en-US" dirty="0">
                          <a:effectLst/>
                        </a:rPr>
                        <a:t>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u="none" strike="noStrike" dirty="0">
                          <a:effectLst/>
                        </a:rPr>
                        <a:t>​</a:t>
                      </a:r>
                    </a:p>
                    <a:p>
                      <a:pPr algn="just" rtl="0" fontAlgn="base"/>
                      <a:r>
                        <a:rPr lang="en-US" u="none" strike="noStrike" dirty="0">
                          <a:effectLst/>
                        </a:rPr>
                        <a:t>Job</a:t>
                      </a:r>
                      <a:r>
                        <a:rPr lang="en-US" dirty="0">
                          <a:effectLst/>
                        </a:rPr>
                        <a:t>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906282"/>
                  </a:ext>
                </a:extLst>
              </a:tr>
              <a:tr h="26476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dirty="0">
                          <a:effectLst/>
                        </a:rPr>
                        <a:t>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dirty="0">
                          <a:effectLst/>
                        </a:rPr>
                        <a:t>1732.2​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dirty="0">
                          <a:effectLst/>
                        </a:rPr>
                        <a:t>28​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dirty="0">
                          <a:effectLst/>
                        </a:rPr>
                        <a:t>14​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dirty="0">
                          <a:effectLst/>
                        </a:rPr>
                        <a:t>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9654314"/>
                  </a:ext>
                </a:extLst>
              </a:tr>
              <a:tr h="26476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dirty="0">
                          <a:effectLst/>
                        </a:rPr>
                        <a:t>1​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dirty="0">
                          <a:effectLst/>
                        </a:rPr>
                        <a:t>5665.4​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dirty="0">
                          <a:effectLst/>
                        </a:rPr>
                        <a:t>34​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dirty="0">
                          <a:effectLst/>
                        </a:rPr>
                        <a:t>32​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dirty="0">
                          <a:effectLst/>
                        </a:rPr>
                        <a:t>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677200"/>
                  </a:ext>
                </a:extLst>
              </a:tr>
              <a:tr h="26476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dirty="0">
                          <a:effectLst/>
                        </a:rPr>
                        <a:t>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dirty="0">
                          <a:effectLst/>
                        </a:rPr>
                        <a:t>1979.7​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dirty="0">
                          <a:effectLst/>
                        </a:rPr>
                        <a:t>49​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dirty="0">
                          <a:effectLst/>
                        </a:rPr>
                        <a:t>13​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dirty="0">
                          <a:effectLst/>
                        </a:rPr>
                        <a:t>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308125"/>
                  </a:ext>
                </a:extLst>
              </a:tr>
            </a:tbl>
          </a:graphicData>
        </a:graphic>
      </p:graphicFrame>
      <p:pic>
        <p:nvPicPr>
          <p:cNvPr id="5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CAAA13E8-D025-409B-8865-7FF3E661A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878" y="1861478"/>
            <a:ext cx="5179794" cy="37588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683608-09AD-FEA7-79D8-A0D9945BD575}"/>
              </a:ext>
            </a:extLst>
          </p:cNvPr>
          <p:cNvSpPr txBox="1"/>
          <p:nvPr/>
        </p:nvSpPr>
        <p:spPr>
          <a:xfrm>
            <a:off x="398755" y="1431042"/>
            <a:ext cx="48274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From the figure we could see that the cluster segmented well.</a:t>
            </a:r>
            <a:endParaRPr lang="en-US" sz="2400" b="1" dirty="0"/>
          </a:p>
          <a:p>
            <a:pPr algn="r"/>
            <a:endParaRPr lang="en-US" sz="2400" b="1" dirty="0">
              <a:cs typeface="Calibri Light"/>
            </a:endParaRPr>
          </a:p>
          <a:p>
            <a:br>
              <a:rPr lang="en-US" sz="2400" b="1" dirty="0"/>
            </a:br>
            <a:endParaRPr lang="en-US" sz="2400" b="1" dirty="0"/>
          </a:p>
          <a:p>
            <a:pPr algn="l"/>
            <a:endParaRPr lang="en-US" sz="2400" b="1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41384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12087</TotalTime>
  <Words>176</Words>
  <Application>Microsoft Office PowerPoint</Application>
  <PresentationFormat>Widescreen</PresentationFormat>
  <Paragraphs>32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테마</vt:lpstr>
      <vt:lpstr>CUSTOMER SEGMENTATION</vt:lpstr>
      <vt:lpstr>Objective of project</vt:lpstr>
      <vt:lpstr>Data Visualization </vt:lpstr>
      <vt:lpstr>Data Visualization  </vt:lpstr>
      <vt:lpstr>Data Visualization  </vt:lpstr>
      <vt:lpstr>Right skewed data</vt:lpstr>
      <vt:lpstr>logarithmic Transformation</vt:lpstr>
      <vt:lpstr>Elbow Method</vt:lpstr>
      <vt:lpstr>K-Means Clustering </vt:lpstr>
      <vt:lpstr>Conclusion </vt:lpstr>
      <vt:lpstr>Dashboard: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revision>382</cp:revision>
  <dcterms:created xsi:type="dcterms:W3CDTF">2010-02-01T08:03:16Z</dcterms:created>
  <dcterms:modified xsi:type="dcterms:W3CDTF">2023-03-04T13:22:20Z</dcterms:modified>
  <cp:category>www.slidemembers.com</cp:category>
</cp:coreProperties>
</file>